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handoutMasterIdLst>
    <p:handoutMasterId r:id="rId11"/>
  </p:handoutMasterIdLst>
  <p:sldIdLst>
    <p:sldId id="256" r:id="rId2"/>
    <p:sldId id="257" r:id="rId3"/>
    <p:sldId id="259" r:id="rId4"/>
    <p:sldId id="261" r:id="rId5"/>
    <p:sldId id="262" r:id="rId6"/>
    <p:sldId id="260" r:id="rId7"/>
    <p:sldId id="263" r:id="rId8"/>
    <p:sldId id="264" r:id="rId9"/>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2754" y="-12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99EA9B-1D4E-442C-80F2-3983ED499177}" type="datetimeFigureOut">
              <a:rPr lang="en-US" smtClean="0"/>
              <a:t>8/3/2015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58CC50-840C-456E-A80A-654EEDBF50D1}" type="slidenum">
              <a:rPr lang="en-US" smtClean="0"/>
              <a:t>‹#›</a:t>
            </a:fld>
            <a:endParaRPr lang="en-US"/>
          </a:p>
        </p:txBody>
      </p:sp>
    </p:spTree>
    <p:extLst>
      <p:ext uri="{BB962C8B-B14F-4D97-AF65-F5344CB8AC3E}">
        <p14:creationId xmlns:p14="http://schemas.microsoft.com/office/powerpoint/2010/main" val="176763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210104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93" name="Shape 9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99" name="Shape 9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13" name="Shape 11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25" name="Shape 12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31" name="Shape 13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19" name="Shape 1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37" name="Shape 13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143" name="Shape 14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rgbClr val="37D4FF"/>
            </a:gs>
            <a:gs pos="25000">
              <a:srgbClr val="2BCEFE"/>
            </a:gs>
            <a:gs pos="100000">
              <a:srgbClr val="002E3F"/>
            </a:gs>
          </a:gsLst>
          <a:path path="circle">
            <a:fillToRect l="50000" t="50000" r="50000" b="50000"/>
          </a:path>
          <a:tileRect/>
        </a:gradFill>
        <a:effectLst/>
      </p:bgPr>
    </p:bg>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indent="0" algn="r" rtl="0">
              <a:spcBef>
                <a:spcPts val="0"/>
              </a:spcBef>
              <a:buClr>
                <a:srgbClr val="53ECF3"/>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7" name="Shape 17"/>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20" indent="0" algn="r" rtl="0">
              <a:spcBef>
                <a:spcPts val="520"/>
              </a:spcBef>
              <a:buClr>
                <a:schemeClr val="accent3"/>
              </a:buClr>
              <a:buFont typeface="Noto Symbol"/>
              <a:buNone/>
              <a:defRPr/>
            </a:lvl1pPr>
            <a:lvl2pPr marL="457200" marR="0" indent="0" algn="ctr" rtl="0">
              <a:spcBef>
                <a:spcPts val="480"/>
              </a:spcBef>
              <a:buClr>
                <a:schemeClr val="accent1"/>
              </a:buClr>
              <a:buFont typeface="Noto Symbol"/>
              <a:buNone/>
              <a:defRPr/>
            </a:lvl2pPr>
            <a:lvl3pPr marL="914400" marR="0" indent="0" algn="ctr" rtl="0">
              <a:spcBef>
                <a:spcPts val="420"/>
              </a:spcBef>
              <a:buClr>
                <a:schemeClr val="accent2"/>
              </a:buClr>
              <a:buFont typeface="Noto Symbol"/>
              <a:buNone/>
              <a:defRPr/>
            </a:lvl3pPr>
            <a:lvl4pPr marL="1371600" marR="0" indent="0" algn="ctr" rtl="0">
              <a:spcBef>
                <a:spcPts val="400"/>
              </a:spcBef>
              <a:buClr>
                <a:schemeClr val="accent3"/>
              </a:buClr>
              <a:buFont typeface="Noto Symbol"/>
              <a:buNone/>
              <a:defRPr/>
            </a:lvl4pPr>
            <a:lvl5pPr marL="1828800" marR="0" indent="0" algn="ctr" rtl="0">
              <a:spcBef>
                <a:spcPts val="400"/>
              </a:spcBef>
              <a:buClr>
                <a:schemeClr val="accent4"/>
              </a:buClr>
              <a:buFont typeface="Noto Symbol"/>
              <a:buNone/>
              <a:defRPr/>
            </a:lvl5pPr>
            <a:lvl6pPr marL="2286000" marR="0" indent="0" algn="ctr" rtl="0">
              <a:spcBef>
                <a:spcPts val="360"/>
              </a:spcBef>
              <a:buClr>
                <a:schemeClr val="accent5"/>
              </a:buClr>
              <a:buFont typeface="Noto Symbol"/>
              <a:buNone/>
              <a:defRPr/>
            </a:lvl6pPr>
            <a:lvl7pPr marL="2743200" marR="0" indent="0" algn="ctr" rtl="0">
              <a:spcBef>
                <a:spcPts val="320"/>
              </a:spcBef>
              <a:buClr>
                <a:schemeClr val="accent6"/>
              </a:buClr>
              <a:buFont typeface="Noto Symbol"/>
              <a:buNone/>
              <a:defRPr/>
            </a:lvl7pPr>
            <a:lvl8pPr marL="3200400" marR="0" indent="0" algn="ctr" rtl="0">
              <a:spcBef>
                <a:spcPts val="320"/>
              </a:spcBef>
              <a:buClr>
                <a:schemeClr val="lt2"/>
              </a:buClr>
              <a:buFont typeface="Merriweather"/>
              <a:buNone/>
              <a:defRPr/>
            </a:lvl8pPr>
            <a:lvl9pPr marL="3657600" marR="0" indent="0" algn="ctr" rtl="0">
              <a:spcBef>
                <a:spcPts val="280"/>
              </a:spcBef>
              <a:buClr>
                <a:schemeClr val="lt2"/>
              </a:buClr>
              <a:buFont typeface="Merriweather"/>
              <a:buNone/>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D2EBEE"/>
                </a:solidFill>
                <a:latin typeface="Merriweather"/>
                <a:ea typeface="Merriweather"/>
                <a:cs typeface="Merriweather"/>
                <a:sym typeface="Merriweather"/>
              </a:rPr>
              <a:t>‹#›</a:t>
            </a:fld>
            <a:endParaRPr lang="en-US" sz="1200" b="0" i="0" u="none" strike="noStrike" cap="none" baseline="0">
              <a:solidFill>
                <a:srgbClr val="D2EBEE"/>
              </a:solidFill>
              <a:latin typeface="Merriweather"/>
              <a:ea typeface="Merriweather"/>
              <a:cs typeface="Merriweather"/>
              <a:sym typeface="Merriweathe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377439" y="15239"/>
            <a:ext cx="4389119" cy="8229600"/>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79" name="Shape 7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5052218" y="2491582"/>
            <a:ext cx="5211763" cy="20574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861218" y="510382"/>
            <a:ext cx="5211763" cy="6019799"/>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85" name="Shape 85"/>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7" name="Shape 87"/>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indent="-117475" algn="l" rtl="0">
              <a:spcBef>
                <a:spcPts val="520"/>
              </a:spcBef>
              <a:buClr>
                <a:schemeClr val="accent3"/>
              </a:buClr>
              <a:buFont typeface="Noto Symbol"/>
              <a:buChar char="●"/>
              <a:defRPr/>
            </a:lvl1pPr>
            <a:lvl2pPr marL="640080" indent="-129540" algn="l" rtl="0">
              <a:spcBef>
                <a:spcPts val="480"/>
              </a:spcBef>
              <a:buClr>
                <a:schemeClr val="accent1"/>
              </a:buClr>
              <a:buFont typeface="Noto Symbol"/>
              <a:buChar char="●"/>
              <a:defRPr/>
            </a:lvl2pPr>
            <a:lvl3pPr marL="914400" indent="-160655" algn="l" rtl="0">
              <a:spcBef>
                <a:spcPts val="420"/>
              </a:spcBef>
              <a:buClr>
                <a:schemeClr val="accent2"/>
              </a:buClr>
              <a:buFont typeface="Noto Symbol"/>
              <a:buChar char="●"/>
              <a:defRPr/>
            </a:lvl3pPr>
            <a:lvl4pPr marL="1188720" indent="-128269" algn="l" rtl="0">
              <a:spcBef>
                <a:spcPts val="400"/>
              </a:spcBef>
              <a:buClr>
                <a:schemeClr val="accent3"/>
              </a:buClr>
              <a:buFont typeface="Noto Symbol"/>
              <a:buChar char="●"/>
              <a:defRPr/>
            </a:lvl4pPr>
            <a:lvl5pPr marL="1463040" indent="-135889" algn="l" rtl="0">
              <a:spcBef>
                <a:spcPts val="400"/>
              </a:spcBef>
              <a:buClr>
                <a:schemeClr val="accent4"/>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Merriweather"/>
              <a:buChar char="•"/>
              <a:defRPr/>
            </a:lvl8pPr>
            <a:lvl9pPr marL="2468880" indent="-93979" algn="l" rtl="0">
              <a:spcBef>
                <a:spcPts val="280"/>
              </a:spcBef>
              <a:buClr>
                <a:schemeClr val="dk2"/>
              </a:buClr>
              <a:buFont typeface="Merriweather"/>
              <a:buChar char="•"/>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37D4FF"/>
            </a:gs>
            <a:gs pos="25000">
              <a:srgbClr val="2BCEFE"/>
            </a:gs>
            <a:gs pos="100000">
              <a:srgbClr val="002E3F"/>
            </a:gs>
          </a:gsLst>
          <a:path path="circle">
            <a:fillToRect l="50000" t="50000" r="50000" b="50000"/>
          </a:path>
          <a:tileRect/>
        </a:gra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530352" y="1316736"/>
            <a:ext cx="7772400" cy="1362455"/>
          </a:xfrm>
          <a:prstGeom prst="rect">
            <a:avLst/>
          </a:prstGeom>
          <a:noFill/>
          <a:ln>
            <a:noFill/>
          </a:ln>
        </p:spPr>
        <p:txBody>
          <a:bodyPr lIns="91425" tIns="91425" rIns="91425" bIns="91425" anchor="b" anchorCtr="0"/>
          <a:lstStyle>
            <a:lvl1pPr algn="l" rtl="0">
              <a:spcBef>
                <a:spcPts val="0"/>
              </a:spcBef>
              <a:buClr>
                <a:srgbClr val="54EEC5"/>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530352" y="2704664"/>
            <a:ext cx="7772400" cy="1509711"/>
          </a:xfrm>
          <a:prstGeom prst="rect">
            <a:avLst/>
          </a:prstGeom>
          <a:noFill/>
          <a:ln>
            <a:noFill/>
          </a:ln>
        </p:spPr>
        <p:txBody>
          <a:bodyPr lIns="91425" tIns="91425" rIns="91425" bIns="91425" anchor="t" anchorCtr="0"/>
          <a:lstStyle>
            <a:lvl1pPr marL="0" indent="0" rtl="0">
              <a:spcBef>
                <a:spcPts val="0"/>
              </a:spcBef>
              <a:buClr>
                <a:schemeClr val="lt1"/>
              </a:buClr>
              <a:buFont typeface="Merriweather"/>
              <a:buNone/>
              <a:defRPr/>
            </a:lvl1pPr>
            <a:lvl2pPr rtl="0">
              <a:spcBef>
                <a:spcPts val="0"/>
              </a:spcBef>
              <a:buClr>
                <a:schemeClr val="lt1"/>
              </a:buClr>
              <a:buFont typeface="Merriweather"/>
              <a:buNone/>
              <a:defRPr/>
            </a:lvl2pPr>
            <a:lvl3pPr rtl="0">
              <a:spcBef>
                <a:spcPts val="0"/>
              </a:spcBef>
              <a:buClr>
                <a:schemeClr val="lt1"/>
              </a:buClr>
              <a:buFont typeface="Merriweather"/>
              <a:buNone/>
              <a:defRPr/>
            </a:lvl3pPr>
            <a:lvl4pPr rtl="0">
              <a:spcBef>
                <a:spcPts val="0"/>
              </a:spcBef>
              <a:buClr>
                <a:schemeClr val="lt1"/>
              </a:buClr>
              <a:buFont typeface="Merriweather"/>
              <a:buNone/>
              <a:defRPr/>
            </a:lvl4pPr>
            <a:lvl5pPr rtl="0">
              <a:spcBef>
                <a:spcPts val="0"/>
              </a:spcBef>
              <a:buClr>
                <a:schemeClr val="lt1"/>
              </a:buClr>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D2EBEE"/>
                </a:solidFill>
                <a:latin typeface="Merriweather"/>
                <a:ea typeface="Merriweather"/>
                <a:cs typeface="Merriweather"/>
                <a:sym typeface="Merriweather"/>
              </a:rPr>
              <a:t>‹#›</a:t>
            </a:fld>
            <a:endParaRPr lang="en-US" sz="1200" b="0" i="0" u="none" strike="noStrike" cap="none" baseline="0">
              <a:solidFill>
                <a:srgbClr val="D2EBEE"/>
              </a:solidFill>
              <a:latin typeface="Merriweather"/>
              <a:ea typeface="Merriweather"/>
              <a:cs typeface="Merriweather"/>
              <a:sym typeface="Merriweathe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457200" y="1855248"/>
            <a:ext cx="4040187" cy="659352"/>
          </a:xfrm>
          <a:prstGeom prst="rect">
            <a:avLst/>
          </a:prstGeom>
          <a:noFill/>
          <a:ln>
            <a:noFill/>
          </a:ln>
        </p:spPr>
        <p:txBody>
          <a:bodyPr lIns="91425" tIns="91425" rIns="91425" bIns="91425" anchor="ctr" anchorCtr="0"/>
          <a:lstStyle>
            <a:lvl1pPr marL="0" indent="0" rtl="0">
              <a:spcBef>
                <a:spcPts val="0"/>
              </a:spcBef>
              <a:buClr>
                <a:schemeClr val="dk2"/>
              </a:buClr>
              <a:buFont typeface="Merriweather"/>
              <a:buNone/>
              <a:defRPr/>
            </a:lvl1pPr>
            <a:lvl2pPr rtl="0">
              <a:spcBef>
                <a:spcPts val="0"/>
              </a:spcBef>
              <a:buFont typeface="Merriweather"/>
              <a:buNone/>
              <a:defRPr/>
            </a:lvl2pPr>
            <a:lvl3pPr rtl="0">
              <a:spcBef>
                <a:spcPts val="0"/>
              </a:spcBef>
              <a:buFont typeface="Merriweather"/>
              <a:buNone/>
              <a:defRPr/>
            </a:lvl3pPr>
            <a:lvl4pPr rtl="0">
              <a:spcBef>
                <a:spcPts val="0"/>
              </a:spcBef>
              <a:buFont typeface="Merriweather"/>
              <a:buNone/>
              <a:defRPr/>
            </a:lvl4pPr>
            <a:lvl5pPr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2"/>
          </p:nvPr>
        </p:nvSpPr>
        <p:spPr>
          <a:xfrm>
            <a:off x="4645025" y="1859757"/>
            <a:ext cx="4041774" cy="654843"/>
          </a:xfrm>
          <a:prstGeom prst="rect">
            <a:avLst/>
          </a:prstGeom>
          <a:noFill/>
          <a:ln>
            <a:noFill/>
          </a:ln>
        </p:spPr>
        <p:txBody>
          <a:bodyPr lIns="91425" tIns="91425" rIns="91425" bIns="91425" anchor="ctr" anchorCtr="0"/>
          <a:lstStyle>
            <a:lvl1pPr marL="0" indent="0" rtl="0">
              <a:spcBef>
                <a:spcPts val="0"/>
              </a:spcBef>
              <a:buClr>
                <a:schemeClr val="dk2"/>
              </a:buClr>
              <a:buFont typeface="Merriweather"/>
              <a:buNone/>
              <a:defRPr/>
            </a:lvl1pPr>
            <a:lvl2pPr rtl="0">
              <a:spcBef>
                <a:spcPts val="0"/>
              </a:spcBef>
              <a:buFont typeface="Merriweather"/>
              <a:buNone/>
              <a:defRPr/>
            </a:lvl2pPr>
            <a:lvl3pPr rtl="0">
              <a:spcBef>
                <a:spcPts val="0"/>
              </a:spcBef>
              <a:buFont typeface="Merriweather"/>
              <a:buNone/>
              <a:defRPr/>
            </a:lvl3pPr>
            <a:lvl4pPr rtl="0">
              <a:spcBef>
                <a:spcPts val="0"/>
              </a:spcBef>
              <a:buFont typeface="Merriweather"/>
              <a:buNone/>
              <a:defRPr/>
            </a:lvl4pPr>
            <a:lvl5pPr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3"/>
          </p:nvPr>
        </p:nvSpPr>
        <p:spPr>
          <a:xfrm>
            <a:off x="457200" y="2514600"/>
            <a:ext cx="4040187"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4"/>
          </p:nvPr>
        </p:nvSpPr>
        <p:spPr>
          <a:xfrm>
            <a:off x="4645025" y="2514600"/>
            <a:ext cx="4041774"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85800" y="514352"/>
            <a:ext cx="2743199" cy="1162049"/>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685800" y="1676400"/>
            <a:ext cx="2743199" cy="4572000"/>
          </a:xfrm>
          <a:prstGeom prst="rect">
            <a:avLst/>
          </a:prstGeom>
          <a:noFill/>
          <a:ln>
            <a:noFill/>
          </a:ln>
        </p:spPr>
        <p:txBody>
          <a:bodyPr lIns="91425" tIns="91425" rIns="91425" bIns="91425" anchor="t" anchorCtr="0"/>
          <a:lstStyle>
            <a:lvl1pPr marL="0" indent="0" algn="l" rtl="0">
              <a:spcBef>
                <a:spcPts val="0"/>
              </a:spcBef>
              <a:buFont typeface="Merriweather"/>
              <a:buNone/>
              <a:defRPr/>
            </a:lvl1pPr>
            <a:lvl2pPr indent="0" algn="l" rtl="0">
              <a:spcBef>
                <a:spcPts val="0"/>
              </a:spcBef>
              <a:buFont typeface="Merriweather"/>
              <a:buNone/>
              <a:defRPr/>
            </a:lvl2pPr>
            <a:lvl3pPr indent="0" algn="l" rtl="0">
              <a:spcBef>
                <a:spcPts val="0"/>
              </a:spcBef>
              <a:buFont typeface="Merriweather"/>
              <a:buNone/>
              <a:defRPr/>
            </a:lvl3pPr>
            <a:lvl4pPr indent="0" algn="l" rtl="0">
              <a:spcBef>
                <a:spcPts val="0"/>
              </a:spcBef>
              <a:buFont typeface="Merriweather"/>
              <a:buNone/>
              <a:defRPr/>
            </a:lvl4pPr>
            <a:lvl5pPr indent="0" algn="l" rtl="0">
              <a:spcBef>
                <a:spcPts val="0"/>
              </a:spcBef>
              <a:buFont typeface="Merriweathe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2"/>
          </p:nvPr>
        </p:nvSpPr>
        <p:spPr>
          <a:xfrm>
            <a:off x="3575050" y="1676400"/>
            <a:ext cx="5111750" cy="4572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p:nvPr/>
        </p:nvSpPr>
        <p:spPr>
          <a:xfrm rot="-10380000" flipH="1">
            <a:off x="3165753" y="1108076"/>
            <a:ext cx="5257800" cy="4114799"/>
          </a:xfrm>
          <a:prstGeom prst="snipRoundRect">
            <a:avLst>
              <a:gd name="adj1" fmla="val 0"/>
              <a:gd name="adj2" fmla="val 3646"/>
            </a:avLst>
          </a:prstGeom>
          <a:solidFill>
            <a:srgbClr val="FFFFFF"/>
          </a:solidFill>
          <a:ln w="9525" cap="rnd" cmpd="sng">
            <a:solidFill>
              <a:srgbClr val="C0C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Merriweather"/>
              <a:ea typeface="Merriweather"/>
              <a:cs typeface="Merriweather"/>
              <a:sym typeface="Merriweather"/>
            </a:endParaRPr>
          </a:p>
        </p:txBody>
      </p:sp>
      <p:sp>
        <p:nvSpPr>
          <p:cNvPr id="67" name="Shape 67"/>
          <p:cNvSpPr/>
          <p:nvPr/>
        </p:nvSpPr>
        <p:spPr>
          <a:xfrm rot="-10379999" flipH="1">
            <a:off x="8004134" y="5359769"/>
            <a:ext cx="155447" cy="155447"/>
          </a:xfrm>
          <a:prstGeom prst="rtTriangle">
            <a:avLst/>
          </a:prstGeom>
          <a:solidFill>
            <a:srgbClr val="FFFFFF"/>
          </a:solidFill>
          <a:ln w="12700" cap="flat" cmpd="sng">
            <a:solidFill>
              <a:srgbClr val="FFFFFF"/>
            </a:solidFill>
            <a:prstDash val="solid"/>
            <a:bevel/>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Merriweather"/>
              <a:ea typeface="Merriweather"/>
              <a:cs typeface="Merriweather"/>
              <a:sym typeface="Merriweather"/>
            </a:endParaRPr>
          </a:p>
        </p:txBody>
      </p:sp>
      <p:sp>
        <p:nvSpPr>
          <p:cNvPr id="68" name="Shape 68"/>
          <p:cNvSpPr txBox="1">
            <a:spLocks noGrp="1"/>
          </p:cNvSpPr>
          <p:nvPr>
            <p:ph type="title"/>
          </p:nvPr>
        </p:nvSpPr>
        <p:spPr>
          <a:xfrm>
            <a:off x="609600" y="1176995"/>
            <a:ext cx="2212848" cy="158262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a:off x="609600" y="2828784"/>
            <a:ext cx="2209799" cy="2179320"/>
          </a:xfrm>
          <a:prstGeom prst="rect">
            <a:avLst/>
          </a:prstGeom>
          <a:noFill/>
          <a:ln>
            <a:noFill/>
          </a:ln>
        </p:spPr>
        <p:txBody>
          <a:bodyPr lIns="91425" tIns="91425" rIns="91425" bIns="91425" anchor="t" anchorCtr="0"/>
          <a:lstStyle>
            <a:lvl1pPr marL="0" indent="0" algn="l" rtl="0">
              <a:spcBef>
                <a:spcPts val="250"/>
              </a:spcBef>
              <a:buFont typeface="Merriweathe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8077200" y="6356350"/>
            <a:ext cx="609599"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sp>
        <p:nvSpPr>
          <p:cNvPr id="73" name="Shape 73"/>
          <p:cNvSpPr>
            <a:spLocks noGrp="1"/>
          </p:cNvSpPr>
          <p:nvPr>
            <p:ph type="pic" idx="2"/>
          </p:nvPr>
        </p:nvSpPr>
        <p:spPr>
          <a:xfrm rot="420000">
            <a:off x="3485792" y="1199516"/>
            <a:ext cx="4617719" cy="3931919"/>
          </a:xfrm>
          <a:prstGeom prst="rect">
            <a:avLst/>
          </a:prstGeom>
          <a:solidFill>
            <a:schemeClr val="lt2"/>
          </a:solidFill>
          <a:ln w="9525" cap="rnd" cmpd="sng">
            <a:solidFill>
              <a:srgbClr val="C0C0C0"/>
            </a:solidFill>
            <a:prstDash val="solid"/>
            <a:round/>
            <a:headEnd type="none" w="med" len="med"/>
            <a:tailEnd type="none" w="med" len="med"/>
          </a:ln>
        </p:spPr>
      </p:sp>
      <p:sp>
        <p:nvSpPr>
          <p:cNvPr id="74" name="Shape 74"/>
          <p:cNvSpPr/>
          <p:nvPr/>
        </p:nvSpPr>
        <p:spPr>
          <a:xfrm rot="10800000" flipH="1">
            <a:off x="-9525" y="5816600"/>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1476AB">
                  <a:alpha val="44705"/>
                </a:srgbClr>
              </a:gs>
              <a:gs pos="100000">
                <a:srgbClr val="0CE0EC">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75" name="Shape 75"/>
          <p:cNvSpPr/>
          <p:nvPr/>
        </p:nvSpPr>
        <p:spPr>
          <a:xfrm rot="10800000" flipH="1">
            <a:off x="4381500" y="6219825"/>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18A7B0">
                  <a:alpha val="29803"/>
                </a:srgbClr>
              </a:gs>
              <a:gs pos="80000">
                <a:srgbClr val="0993DD">
                  <a:alpha val="44705"/>
                </a:srgbClr>
              </a:gs>
              <a:gs pos="100000">
                <a:srgbClr val="0993DD">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4"/>
        <p:cNvGrpSpPr/>
        <p:nvPr/>
      </p:nvGrpSpPr>
      <p:grpSpPr>
        <a:xfrm>
          <a:off x="0" y="0"/>
          <a:ext cx="0" cy="0"/>
          <a:chOff x="0" y="0"/>
          <a:chExt cx="0" cy="0"/>
        </a:xfrm>
      </p:grpSpPr>
      <p:sp>
        <p:nvSpPr>
          <p:cNvPr id="5" name="Shape 5"/>
          <p:cNvSpPr/>
          <p:nvPr/>
        </p:nvSpPr>
        <p:spPr>
          <a:xfrm>
            <a:off x="-9525" y="-7144"/>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1476AB">
                  <a:alpha val="44705"/>
                </a:srgbClr>
              </a:gs>
              <a:gs pos="100000">
                <a:srgbClr val="0CE0EC">
                  <a:alpha val="54901"/>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6" name="Shape 6"/>
          <p:cNvSpPr/>
          <p:nvPr/>
        </p:nvSpPr>
        <p:spPr>
          <a:xfrm>
            <a:off x="4381500" y="-7144"/>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18A7B0">
                  <a:alpha val="29803"/>
                </a:srgbClr>
              </a:gs>
              <a:gs pos="80000">
                <a:srgbClr val="0993DD">
                  <a:alpha val="44705"/>
                </a:srgbClr>
              </a:gs>
              <a:gs pos="100000">
                <a:srgbClr val="0993DD">
                  <a:alpha val="44705"/>
                </a:srgbClr>
              </a:gs>
            </a:gsLst>
            <a:lin ang="5400000" scaled="0"/>
          </a:grad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7" name="Shape 7"/>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indent="0" algn="l" rtl="0">
              <a:spcBef>
                <a:spcPts val="0"/>
              </a:spcBef>
              <a:buClr>
                <a:schemeClr val="dk2"/>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 name="Shape 8"/>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20" marR="0" indent="-117475" algn="l" rtl="0">
              <a:spcBef>
                <a:spcPts val="520"/>
              </a:spcBef>
              <a:buClr>
                <a:schemeClr val="accent3"/>
              </a:buClr>
              <a:buFont typeface="Noto Symbol"/>
              <a:buChar char="●"/>
              <a:defRPr/>
            </a:lvl1pPr>
            <a:lvl2pPr marL="640080" marR="0" indent="-129540" algn="l" rtl="0">
              <a:spcBef>
                <a:spcPts val="480"/>
              </a:spcBef>
              <a:buClr>
                <a:schemeClr val="accent1"/>
              </a:buClr>
              <a:buFont typeface="Noto Symbol"/>
              <a:buChar char="●"/>
              <a:defRPr/>
            </a:lvl2pPr>
            <a:lvl3pPr marL="914400" marR="0" indent="-160655" algn="l" rtl="0">
              <a:spcBef>
                <a:spcPts val="420"/>
              </a:spcBef>
              <a:buClr>
                <a:schemeClr val="accent2"/>
              </a:buClr>
              <a:buFont typeface="Noto Symbol"/>
              <a:buChar char="●"/>
              <a:defRPr/>
            </a:lvl3pPr>
            <a:lvl4pPr marL="1188720" marR="0" indent="-128269" algn="l" rtl="0">
              <a:spcBef>
                <a:spcPts val="400"/>
              </a:spcBef>
              <a:buClr>
                <a:schemeClr val="accent3"/>
              </a:buClr>
              <a:buFont typeface="Noto Symbol"/>
              <a:buChar char="●"/>
              <a:defRPr/>
            </a:lvl4pPr>
            <a:lvl5pPr marL="1463040" marR="0" indent="-135889" algn="l" rtl="0">
              <a:spcBef>
                <a:spcPts val="400"/>
              </a:spcBef>
              <a:buClr>
                <a:schemeClr val="accent4"/>
              </a:buClr>
              <a:buFont typeface="Noto Symbol"/>
              <a:buChar char="●"/>
              <a:defRPr/>
            </a:lvl5pPr>
            <a:lvl6pPr marL="1737360" marR="0" indent="-121920" algn="l" rtl="0">
              <a:spcBef>
                <a:spcPts val="360"/>
              </a:spcBef>
              <a:buClr>
                <a:schemeClr val="accent5"/>
              </a:buClr>
              <a:buFont typeface="Noto Symbol"/>
              <a:buChar char="●"/>
              <a:defRPr/>
            </a:lvl6pPr>
            <a:lvl7pPr marL="1920240" marR="0" indent="-111760" algn="l" rtl="0">
              <a:spcBef>
                <a:spcPts val="320"/>
              </a:spcBef>
              <a:buClr>
                <a:schemeClr val="accent6"/>
              </a:buClr>
              <a:buFont typeface="Noto Symbol"/>
              <a:buChar char="●"/>
              <a:defRPr/>
            </a:lvl7pPr>
            <a:lvl8pPr marL="2194560" marR="0" indent="-86360" algn="l" rtl="0">
              <a:spcBef>
                <a:spcPts val="320"/>
              </a:spcBef>
              <a:buClr>
                <a:schemeClr val="dk2"/>
              </a:buClr>
              <a:buFont typeface="Merriweather"/>
              <a:buChar char="•"/>
              <a:defRPr/>
            </a:lvl8pPr>
            <a:lvl9pPr marL="2468880" marR="0" indent="-93979" algn="l" rtl="0">
              <a:spcBef>
                <a:spcPts val="280"/>
              </a:spcBef>
              <a:buClr>
                <a:schemeClr val="dk2"/>
              </a:buClr>
              <a:buFont typeface="Merriweather"/>
              <a:buChar char="•"/>
              <a:defRPr/>
            </a:lvl9pPr>
          </a:lstStyle>
          <a:p>
            <a:endParaRPr/>
          </a:p>
        </p:txBody>
      </p:sp>
      <p:sp>
        <p:nvSpPr>
          <p:cNvPr id="9" name="Shape 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 name="Shape 1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195D75"/>
                </a:solidFill>
                <a:latin typeface="Merriweather"/>
                <a:ea typeface="Merriweather"/>
                <a:cs typeface="Merriweather"/>
                <a:sym typeface="Merriweather"/>
              </a:rPr>
              <a:t>‹#›</a:t>
            </a:fld>
            <a:endParaRPr lang="en-US" sz="1200" b="0" i="0" u="none" strike="noStrike" cap="none" baseline="0">
              <a:solidFill>
                <a:srgbClr val="195D75"/>
              </a:solidFill>
              <a:latin typeface="Merriweather"/>
              <a:ea typeface="Merriweather"/>
              <a:cs typeface="Merriweather"/>
              <a:sym typeface="Merriweather"/>
            </a:endParaRPr>
          </a:p>
        </p:txBody>
      </p:sp>
      <p:grpSp>
        <p:nvGrpSpPr>
          <p:cNvPr id="12" name="Shape 12"/>
          <p:cNvGrpSpPr/>
          <p:nvPr/>
        </p:nvGrpSpPr>
        <p:grpSpPr>
          <a:xfrm>
            <a:off x="-29294" y="-16113"/>
            <a:ext cx="9198254" cy="1086266"/>
            <a:chOff x="-29322" y="-1971"/>
            <a:chExt cx="9198254" cy="1086266"/>
          </a:xfrm>
        </p:grpSpPr>
        <p:sp>
          <p:nvSpPr>
            <p:cNvPr id="13" name="Shape 13"/>
            <p:cNvSpPr/>
            <p:nvPr/>
          </p:nvSpPr>
          <p:spPr>
            <a:xfrm rot="-164307">
              <a:off x="-19044" y="216549"/>
              <a:ext cx="9163050" cy="649224"/>
            </a:xfrm>
            <a:custGeom>
              <a:avLst/>
              <a:gdLst/>
              <a:ahLst/>
              <a:cxnLst/>
              <a:rect l="0" t="0" r="0" b="0"/>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33B7BF"/>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sp>
          <p:nvSpPr>
            <p:cNvPr id="14" name="Shape 14"/>
            <p:cNvSpPr/>
            <p:nvPr/>
          </p:nvSpPr>
          <p:spPr>
            <a:xfrm rot="-164308">
              <a:off x="-14309" y="290002"/>
              <a:ext cx="9175811" cy="530351"/>
            </a:xfrm>
            <a:custGeom>
              <a:avLst/>
              <a:gdLst/>
              <a:ahLst/>
              <a:cxnLst/>
              <a:rect l="0" t="0" r="0" b="0"/>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Merriweather"/>
                <a:ea typeface="Merriweather"/>
                <a:cs typeface="Merriweather"/>
                <a:sym typeface="Merriweathe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533400" y="1371600"/>
            <a:ext cx="7851648" cy="1828800"/>
          </a:xfrm>
          <a:prstGeom prst="rect">
            <a:avLst/>
          </a:prstGeom>
          <a:noFill/>
          <a:ln>
            <a:noFill/>
          </a:ln>
        </p:spPr>
        <p:txBody>
          <a:bodyPr lIns="0" tIns="0" rIns="18275" bIns="0" anchor="b" anchorCtr="0">
            <a:noAutofit/>
          </a:bodyPr>
          <a:lstStyle/>
          <a:p>
            <a:pPr marL="0" marR="0" lvl="0" indent="0" algn="r" rtl="0">
              <a:spcBef>
                <a:spcPts val="0"/>
              </a:spcBef>
              <a:buClr>
                <a:srgbClr val="53ECF3"/>
              </a:buClr>
              <a:buSzPct val="25000"/>
              <a:buFont typeface="Calibri"/>
              <a:buNone/>
            </a:pPr>
            <a:r>
              <a:rPr lang="en-US" sz="5600" b="1" dirty="0" smtClean="0">
                <a:solidFill>
                  <a:srgbClr val="53ECF3"/>
                </a:solidFill>
                <a:latin typeface="Calibri"/>
                <a:ea typeface="Calibri"/>
                <a:cs typeface="Calibri"/>
                <a:sym typeface="Calibri"/>
              </a:rPr>
              <a:t>Adjunct Lecturer Recruitment &amp; Selection</a:t>
            </a:r>
            <a:endParaRPr lang="en-US" sz="5600" b="1" i="0" u="none" strike="noStrike" cap="none" baseline="0" dirty="0">
              <a:solidFill>
                <a:srgbClr val="53ECF3"/>
              </a:solidFill>
              <a:latin typeface="Calibri"/>
              <a:ea typeface="Calibri"/>
              <a:cs typeface="Calibri"/>
              <a:sym typeface="Calibri"/>
            </a:endParaRPr>
          </a:p>
        </p:txBody>
      </p:sp>
      <p:sp>
        <p:nvSpPr>
          <p:cNvPr id="90" name="Shape 90"/>
          <p:cNvSpPr txBox="1">
            <a:spLocks noGrp="1"/>
          </p:cNvSpPr>
          <p:nvPr>
            <p:ph type="subTitle" idx="1"/>
          </p:nvPr>
        </p:nvSpPr>
        <p:spPr>
          <a:xfrm>
            <a:off x="533400" y="3228535"/>
            <a:ext cx="7854696" cy="1752600"/>
          </a:xfrm>
          <a:prstGeom prst="rect">
            <a:avLst/>
          </a:prstGeom>
          <a:noFill/>
          <a:ln>
            <a:noFill/>
          </a:ln>
        </p:spPr>
        <p:txBody>
          <a:bodyPr lIns="0" tIns="45700" rIns="18275" bIns="45700" anchor="t" anchorCtr="0">
            <a:noAutofit/>
          </a:bodyPr>
          <a:lstStyle/>
          <a:p>
            <a:pPr marL="0" marR="45720" lvl="0" indent="0" algn="r" rtl="0">
              <a:spcBef>
                <a:spcPts val="0"/>
              </a:spcBef>
              <a:buClr>
                <a:schemeClr val="accent3"/>
              </a:buClr>
              <a:buSzPct val="25000"/>
              <a:buFont typeface="Noto Symbol"/>
              <a:buNone/>
            </a:pPr>
            <a:r>
              <a:rPr lang="en-US" sz="2600" b="0" i="0" u="none" strike="noStrike" cap="none" baseline="0" dirty="0">
                <a:solidFill>
                  <a:schemeClr val="lt1"/>
                </a:solidFill>
                <a:latin typeface="Merriweather"/>
                <a:ea typeface="Merriweather"/>
                <a:cs typeface="Merriweather"/>
                <a:sym typeface="Merriweather"/>
              </a:rPr>
              <a:t>Human </a:t>
            </a:r>
            <a:r>
              <a:rPr lang="en-US" sz="2600" b="0" i="0" u="none" strike="noStrike" cap="none" baseline="0" dirty="0" smtClean="0">
                <a:solidFill>
                  <a:schemeClr val="lt1"/>
                </a:solidFill>
                <a:latin typeface="Merriweather"/>
                <a:ea typeface="Merriweather"/>
                <a:cs typeface="Merriweather"/>
                <a:sym typeface="Merriweather"/>
              </a:rPr>
              <a:t>Resources</a:t>
            </a:r>
            <a:endParaRPr lang="en-US" sz="2600" b="0" i="0" u="none" strike="noStrike" cap="none" baseline="0" dirty="0">
              <a:solidFill>
                <a:schemeClr val="lt1"/>
              </a:solidFill>
              <a:latin typeface="Merriweather"/>
              <a:ea typeface="Merriweather"/>
              <a:cs typeface="Merriweather"/>
              <a:sym typeface="Merriweather"/>
            </a:endParaRPr>
          </a:p>
          <a:p>
            <a:pPr marL="0" marR="45720" lvl="0" indent="0" algn="r" rtl="0">
              <a:spcBef>
                <a:spcPts val="520"/>
              </a:spcBef>
              <a:buClr>
                <a:schemeClr val="accent3"/>
              </a:buClr>
              <a:buSzPct val="25000"/>
              <a:buFont typeface="Noto Symbol"/>
              <a:buNone/>
            </a:pPr>
            <a:r>
              <a:rPr lang="en-US" sz="2600" b="0" i="0" u="none" strike="noStrike" cap="none" baseline="0" dirty="0">
                <a:solidFill>
                  <a:schemeClr val="lt1"/>
                </a:solidFill>
                <a:latin typeface="Merriweather"/>
                <a:ea typeface="Merriweather"/>
                <a:cs typeface="Merriweather"/>
                <a:sym typeface="Merriweather"/>
              </a:rPr>
              <a:t>Summer 2015</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Agenda</a:t>
            </a:r>
          </a:p>
        </p:txBody>
      </p:sp>
      <p:sp>
        <p:nvSpPr>
          <p:cNvPr id="96" name="Shape 96"/>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0" u="none" strike="noStrike" cap="none" baseline="0" dirty="0" smtClean="0">
                <a:solidFill>
                  <a:schemeClr val="dk1"/>
                </a:solidFill>
                <a:latin typeface="Merriweather"/>
                <a:ea typeface="Merriweather"/>
                <a:cs typeface="Merriweather"/>
                <a:sym typeface="Merriweather"/>
              </a:rPr>
              <a:t>HARP V.F.</a:t>
            </a:r>
          </a:p>
          <a:p>
            <a:pPr indent="-274320">
              <a:spcBef>
                <a:spcPts val="0"/>
              </a:spcBef>
              <a:buSzPct val="95000"/>
            </a:pPr>
            <a:r>
              <a:rPr lang="en-US" sz="2600" dirty="0" smtClean="0">
                <a:solidFill>
                  <a:schemeClr val="dk1"/>
                </a:solidFill>
                <a:latin typeface="Merriweather"/>
                <a:ea typeface="Merriweather"/>
                <a:cs typeface="Merriweather"/>
                <a:sym typeface="Merriweather"/>
              </a:rPr>
              <a:t>Posting (V.F.1.)</a:t>
            </a:r>
          </a:p>
          <a:p>
            <a:pPr indent="-274320">
              <a:spcBef>
                <a:spcPts val="0"/>
              </a:spcBef>
              <a:buSzPct val="95000"/>
            </a:pPr>
            <a:r>
              <a:rPr lang="en-US" sz="2600" dirty="0" smtClean="0">
                <a:solidFill>
                  <a:schemeClr val="dk1"/>
                </a:solidFill>
                <a:latin typeface="Merriweather"/>
                <a:ea typeface="Merriweather"/>
                <a:cs typeface="Merriweather"/>
                <a:sym typeface="Merriweather"/>
              </a:rPr>
              <a:t>Job Details &amp; Updates</a:t>
            </a:r>
          </a:p>
          <a:p>
            <a:pPr indent="-274320">
              <a:spcBef>
                <a:spcPts val="0"/>
              </a:spcBef>
              <a:buSzPct val="95000"/>
            </a:pPr>
            <a:r>
              <a:rPr lang="en-US" sz="2600" b="0" i="0" u="none" strike="noStrike" cap="none" baseline="0" dirty="0" smtClean="0">
                <a:solidFill>
                  <a:schemeClr val="dk1"/>
                </a:solidFill>
                <a:latin typeface="Merriweather"/>
                <a:ea typeface="Merriweather"/>
                <a:cs typeface="Merriweather"/>
                <a:sym typeface="Merriweather"/>
              </a:rPr>
              <a:t>Selection (V.H.)</a:t>
            </a:r>
            <a:endParaRPr lang="en-US" sz="2600" b="0" i="0" u="none" strike="noStrike" cap="none" baseline="0" dirty="0">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ymbol"/>
              <a:buChar char="●"/>
            </a:pPr>
            <a:r>
              <a:rPr lang="en-US" sz="2600" b="0" i="0" u="none" strike="noStrike" cap="none" baseline="0" dirty="0" smtClean="0">
                <a:solidFill>
                  <a:schemeClr val="dk1"/>
                </a:solidFill>
                <a:latin typeface="Merriweather"/>
                <a:ea typeface="Merriweather"/>
                <a:cs typeface="Merriweather"/>
                <a:sym typeface="Merriweather"/>
              </a:rPr>
              <a:t>The </a:t>
            </a:r>
            <a:r>
              <a:rPr lang="en-US" sz="2600" b="0" i="0" u="none" strike="noStrike" cap="none" baseline="0" dirty="0">
                <a:solidFill>
                  <a:schemeClr val="dk1"/>
                </a:solidFill>
                <a:latin typeface="Merriweather"/>
                <a:ea typeface="Merriweather"/>
                <a:cs typeface="Merriweather"/>
                <a:sym typeface="Merriweather"/>
              </a:rPr>
              <a:t>Request to </a:t>
            </a:r>
            <a:r>
              <a:rPr lang="en-US" sz="2600" b="0" i="0" u="none" strike="noStrike" cap="none" baseline="0" dirty="0" smtClean="0">
                <a:solidFill>
                  <a:schemeClr val="dk1"/>
                </a:solidFill>
                <a:latin typeface="Merriweather"/>
                <a:ea typeface="Merriweather"/>
                <a:cs typeface="Merriweather"/>
                <a:sym typeface="Merriweather"/>
              </a:rPr>
              <a:t>Hire </a:t>
            </a:r>
            <a:r>
              <a:rPr lang="en-US" sz="2600" b="0" i="0" u="none" strike="noStrike" cap="none" baseline="0" dirty="0">
                <a:solidFill>
                  <a:schemeClr val="dk1"/>
                </a:solidFill>
                <a:latin typeface="Merriweather"/>
                <a:ea typeface="Merriweather"/>
                <a:cs typeface="Merriweather"/>
                <a:sym typeface="Merriweather"/>
              </a:rPr>
              <a:t>Approval </a:t>
            </a:r>
            <a:r>
              <a:rPr lang="en-US" sz="2600" b="0" i="0" u="none" strike="noStrike" cap="none" baseline="0" dirty="0" smtClean="0">
                <a:solidFill>
                  <a:schemeClr val="dk1"/>
                </a:solidFill>
                <a:latin typeface="Merriweather"/>
                <a:ea typeface="Merriweather"/>
                <a:cs typeface="Merriweather"/>
                <a:sym typeface="Merriweather"/>
              </a:rPr>
              <a:t>Process</a:t>
            </a:r>
          </a:p>
          <a:p>
            <a:pPr marL="274320" marR="0" lvl="0" indent="-274320" algn="l" rtl="0">
              <a:spcBef>
                <a:spcPts val="520"/>
              </a:spcBef>
              <a:buClr>
                <a:schemeClr val="accent3"/>
              </a:buClr>
              <a:buSzPct val="95000"/>
              <a:buFont typeface="Noto Symbol"/>
              <a:buChar char="●"/>
            </a:pPr>
            <a:r>
              <a:rPr lang="en-US" sz="2600" dirty="0" smtClean="0">
                <a:solidFill>
                  <a:schemeClr val="dk1"/>
                </a:solidFill>
                <a:latin typeface="Merriweather"/>
                <a:ea typeface="Merriweather"/>
                <a:cs typeface="Merriweather"/>
                <a:sym typeface="Merriweather"/>
              </a:rPr>
              <a:t>Q&amp;A</a:t>
            </a:r>
            <a:endParaRPr lang="en-US" sz="2600" b="0" i="0" u="none" strike="noStrike" cap="none" baseline="0" dirty="0">
              <a:solidFill>
                <a:schemeClr val="dk1"/>
              </a:solidFill>
              <a:latin typeface="Merriweather"/>
              <a:ea typeface="Merriweather"/>
              <a:cs typeface="Merriweather"/>
              <a:sym typeface="Merriweather"/>
            </a:endParaRPr>
          </a:p>
          <a:p>
            <a:pPr marL="274320" marR="0" lvl="0" indent="-117475" algn="l" rtl="0">
              <a:spcBef>
                <a:spcPts val="520"/>
              </a:spcBef>
              <a:buClr>
                <a:schemeClr val="accent3"/>
              </a:buClr>
              <a:buFont typeface="Noto Symbol"/>
              <a:buNone/>
            </a:pPr>
            <a:endParaRPr sz="2600" b="0" i="0" u="none" strike="noStrike" cap="none" baseline="0" dirty="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4500" b="0" i="0" u="none" strike="noStrike" cap="none" baseline="0" dirty="0" smtClean="0">
                <a:solidFill>
                  <a:schemeClr val="dk2"/>
                </a:solidFill>
                <a:latin typeface="Calibri"/>
                <a:ea typeface="Calibri"/>
                <a:cs typeface="Calibri"/>
                <a:sym typeface="Calibri"/>
              </a:rPr>
              <a:t>HARP V.F.</a:t>
            </a:r>
            <a:endParaRPr lang="en-US" sz="4500" b="0" i="0" u="none" strike="noStrike" cap="none" baseline="0" dirty="0">
              <a:solidFill>
                <a:schemeClr val="dk2"/>
              </a:solidFill>
              <a:latin typeface="Calibri"/>
              <a:ea typeface="Calibri"/>
              <a:cs typeface="Calibri"/>
              <a:sym typeface="Calibri"/>
            </a:endParaRPr>
          </a:p>
        </p:txBody>
      </p:sp>
      <p:sp>
        <p:nvSpPr>
          <p:cNvPr id="110" name="Shape 110"/>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marR="0" lvl="0" indent="0" algn="l" rtl="0">
              <a:spcBef>
                <a:spcPts val="0"/>
              </a:spcBef>
              <a:buClr>
                <a:schemeClr val="accent3"/>
              </a:buClr>
              <a:buSzPct val="95000"/>
              <a:buNone/>
            </a:pPr>
            <a:r>
              <a:rPr lang="en-US" sz="2600" b="0" i="1" u="none" strike="noStrike" cap="none" baseline="0" dirty="0" smtClean="0">
                <a:solidFill>
                  <a:schemeClr val="dk1"/>
                </a:solidFill>
                <a:latin typeface="Merriweather"/>
                <a:ea typeface="Merriweather"/>
                <a:cs typeface="Merriweather"/>
                <a:sym typeface="Merriweather"/>
              </a:rPr>
              <a:t>“Prior to filling a vacancy with an external applicant,</a:t>
            </a:r>
            <a:r>
              <a:rPr lang="en-US" sz="2600" b="0" i="1" u="none" strike="noStrike" cap="none" dirty="0" smtClean="0">
                <a:solidFill>
                  <a:schemeClr val="dk1"/>
                </a:solidFill>
                <a:latin typeface="Merriweather"/>
                <a:ea typeface="Merriweather"/>
                <a:cs typeface="Merriweather"/>
                <a:sym typeface="Merriweather"/>
              </a:rPr>
              <a:t> Chairs are expected to communicate course staffing needs to all members of the department, and to consider the qualifications of the department’s existing part-time contingent faculty. Current part-time contingent faculty interested in teaching in other Fredonia departments are encouraged to apply directly to that department’s continuous  recruitment posting using Fredonia’s applicant tracking system.”</a:t>
            </a:r>
            <a:endParaRPr lang="en-US" sz="2600" b="0" i="1" u="none" strike="noStrike" cap="none" baseline="0" dirty="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59225"/>
            <a:ext cx="8229600" cy="807575"/>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dirty="0" smtClean="0">
                <a:solidFill>
                  <a:schemeClr val="dk2"/>
                </a:solidFill>
                <a:latin typeface="Calibri"/>
                <a:ea typeface="Calibri"/>
                <a:cs typeface="Calibri"/>
                <a:sym typeface="Calibri"/>
              </a:rPr>
              <a:t>Adjunct Lecturer -Posting</a:t>
            </a:r>
            <a:endParaRPr lang="en-US" sz="5000" b="0" i="0" u="none" strike="noStrike" cap="none" baseline="0" dirty="0">
              <a:solidFill>
                <a:schemeClr val="dk2"/>
              </a:solidFill>
              <a:latin typeface="Calibri"/>
              <a:ea typeface="Calibri"/>
              <a:cs typeface="Calibri"/>
              <a:sym typeface="Calibri"/>
            </a:endParaRPr>
          </a:p>
        </p:txBody>
      </p:sp>
      <p:sp>
        <p:nvSpPr>
          <p:cNvPr id="122" name="Shape 122"/>
          <p:cNvSpPr txBox="1">
            <a:spLocks noGrp="1"/>
          </p:cNvSpPr>
          <p:nvPr>
            <p:ph type="body" idx="1"/>
          </p:nvPr>
        </p:nvSpPr>
        <p:spPr>
          <a:xfrm>
            <a:off x="381000" y="1219200"/>
            <a:ext cx="8229600" cy="4545300"/>
          </a:xfrm>
          <a:prstGeom prst="rect">
            <a:avLst/>
          </a:prstGeom>
          <a:noFill/>
          <a:ln>
            <a:noFill/>
          </a:ln>
        </p:spPr>
        <p:txBody>
          <a:bodyPr lIns="91425" tIns="45700" rIns="91425" bIns="45700" anchor="t" anchorCtr="0">
            <a:noAutofit/>
          </a:bodyPr>
          <a:lstStyle/>
          <a:p>
            <a:pPr lvl="0" indent="-274320">
              <a:buSzPct val="95000"/>
            </a:pPr>
            <a:r>
              <a:rPr lang="en-US" sz="2600" dirty="0">
                <a:solidFill>
                  <a:schemeClr val="dk1"/>
                </a:solidFill>
                <a:latin typeface="Merriweather"/>
                <a:ea typeface="Merriweather"/>
                <a:cs typeface="Merriweather"/>
                <a:sym typeface="Merriweather"/>
              </a:rPr>
              <a:t>HARP V.F.1.</a:t>
            </a:r>
          </a:p>
          <a:p>
            <a:pPr marL="0" lvl="0" indent="0">
              <a:buSzPct val="95000"/>
              <a:buNone/>
            </a:pPr>
            <a:r>
              <a:rPr lang="en-US" sz="1800" i="1" dirty="0">
                <a:solidFill>
                  <a:schemeClr val="dk1"/>
                </a:solidFill>
                <a:latin typeface="Merriweather"/>
                <a:ea typeface="Merriweather"/>
                <a:cs typeface="Merriweather"/>
                <a:sym typeface="Merriweather"/>
              </a:rPr>
              <a:t>“To meet anticipated student needs, to be transparent and consistent in posting and hiring practices, and to encourage diversity in hiring, all contingent faculty positions shall be posted using the university applicant tracking system. All postings and advertisements shall meet the requirements of Human Resources and the Office of Diversity, Equity, and Inclusion.”</a:t>
            </a:r>
          </a:p>
          <a:p>
            <a:pPr marL="274320" marR="0" lvl="0" indent="-274320" algn="l" rtl="0">
              <a:spcBef>
                <a:spcPts val="0"/>
              </a:spcBef>
              <a:buClr>
                <a:schemeClr val="accent3"/>
              </a:buClr>
              <a:buSzPct val="95000"/>
              <a:buFont typeface="Noto Symbol"/>
              <a:buChar char="●"/>
            </a:pPr>
            <a:r>
              <a:rPr lang="en-US" sz="2600" dirty="0" smtClean="0">
                <a:solidFill>
                  <a:schemeClr val="dk1"/>
                </a:solidFill>
                <a:latin typeface="Merriweather"/>
                <a:ea typeface="Merriweather"/>
                <a:cs typeface="Merriweather"/>
                <a:sym typeface="Merriweather"/>
              </a:rPr>
              <a:t>All academic departments will have a department specific posting.</a:t>
            </a:r>
            <a:endParaRPr lang="en-US" sz="2600" dirty="0">
              <a:solidFill>
                <a:schemeClr val="dk1"/>
              </a:solidFill>
              <a:latin typeface="Merriweather"/>
              <a:ea typeface="Merriweather"/>
              <a:cs typeface="Merriweather"/>
              <a:sym typeface="Merriweather"/>
            </a:endParaRPr>
          </a:p>
          <a:p>
            <a:pPr marL="274320" marR="0" lvl="0" indent="-274320" algn="l" rtl="0">
              <a:spcBef>
                <a:spcPts val="0"/>
              </a:spcBef>
              <a:buClr>
                <a:schemeClr val="accent3"/>
              </a:buClr>
              <a:buSzPct val="95000"/>
              <a:buFont typeface="Noto Symbol"/>
              <a:buChar char="●"/>
            </a:pPr>
            <a:r>
              <a:rPr lang="en-US" sz="2600" dirty="0" smtClean="0">
                <a:solidFill>
                  <a:schemeClr val="dk1"/>
                </a:solidFill>
                <a:latin typeface="Merriweather"/>
                <a:ea typeface="Merriweather"/>
                <a:cs typeface="Merriweather"/>
                <a:sym typeface="Merriweather"/>
              </a:rPr>
              <a:t>Review and send updates to Jodi by 8/14/2015.</a:t>
            </a:r>
            <a:endParaRPr lang="en-US" sz="2600" dirty="0">
              <a:solidFill>
                <a:schemeClr val="dk1"/>
              </a:solidFill>
              <a:latin typeface="Merriweather"/>
              <a:ea typeface="Merriweather"/>
              <a:cs typeface="Merriweather"/>
              <a:sym typeface="Merriweather"/>
            </a:endParaRPr>
          </a:p>
          <a:p>
            <a:pPr marL="274320" marR="0" lvl="0" indent="-274320" algn="l" rtl="0">
              <a:spcBef>
                <a:spcPts val="0"/>
              </a:spcBef>
              <a:buClr>
                <a:schemeClr val="accent3"/>
              </a:buClr>
              <a:buSzPct val="95000"/>
              <a:buFont typeface="Noto Symbol"/>
              <a:buChar char="●"/>
            </a:pPr>
            <a:r>
              <a:rPr lang="en-US" sz="2600" dirty="0" smtClean="0">
                <a:solidFill>
                  <a:schemeClr val="dk1"/>
                </a:solidFill>
                <a:latin typeface="Merriweather"/>
                <a:ea typeface="Merriweather"/>
                <a:cs typeface="Merriweather"/>
                <a:sym typeface="Merriweather"/>
              </a:rPr>
              <a:t>Posting will be live 8/17/2015.</a:t>
            </a:r>
            <a:endParaRPr lang="en-US" sz="1800" b="0" i="0" u="none" strike="noStrike" cap="none" baseline="0" dirty="0">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ymbol"/>
              <a:buChar char="●"/>
            </a:pPr>
            <a:r>
              <a:rPr lang="en-US" sz="2600" b="0" i="0" u="none" strike="noStrike" cap="none" baseline="0" dirty="0" smtClean="0">
                <a:solidFill>
                  <a:schemeClr val="dk1"/>
                </a:solidFill>
                <a:latin typeface="Merriweather"/>
                <a:ea typeface="Merriweather"/>
                <a:cs typeface="Merriweather"/>
                <a:sym typeface="Merriweather"/>
              </a:rPr>
              <a:t>Department URL will be listed – update your website!</a:t>
            </a:r>
            <a:endParaRPr lang="en-US" sz="2600" b="0" i="0" u="none" strike="noStrike" cap="none" baseline="0" dirty="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304800"/>
            <a:ext cx="8229600" cy="1542287"/>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dirty="0" smtClean="0">
                <a:solidFill>
                  <a:schemeClr val="dk2"/>
                </a:solidFill>
                <a:latin typeface="Calibri"/>
                <a:ea typeface="Calibri"/>
                <a:cs typeface="Calibri"/>
                <a:sym typeface="Calibri"/>
              </a:rPr>
              <a:t>Adjunct Lecturer – Selection</a:t>
            </a:r>
            <a:r>
              <a:rPr lang="en-US" sz="5000" b="0" i="0" u="none" strike="noStrike" cap="none" dirty="0" smtClean="0">
                <a:solidFill>
                  <a:schemeClr val="dk2"/>
                </a:solidFill>
                <a:latin typeface="Calibri"/>
                <a:ea typeface="Calibri"/>
                <a:cs typeface="Calibri"/>
                <a:sym typeface="Calibri"/>
              </a:rPr>
              <a:t> Process</a:t>
            </a:r>
            <a:endParaRPr lang="en-US" sz="5000" b="0" i="0" u="none" strike="noStrike" cap="none" baseline="0" dirty="0">
              <a:solidFill>
                <a:schemeClr val="dk2"/>
              </a:solidFill>
              <a:latin typeface="Calibri"/>
              <a:ea typeface="Calibri"/>
              <a:cs typeface="Calibri"/>
              <a:sym typeface="Calibri"/>
            </a:endParaRPr>
          </a:p>
        </p:txBody>
      </p:sp>
      <p:sp>
        <p:nvSpPr>
          <p:cNvPr id="128" name="Shape 128"/>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400" b="0" i="0" u="none" strike="noStrike" cap="none" baseline="0" dirty="0" smtClean="0">
                <a:solidFill>
                  <a:schemeClr val="dk1"/>
                </a:solidFill>
                <a:latin typeface="Merriweather"/>
                <a:ea typeface="Merriweather"/>
                <a:cs typeface="Merriweather"/>
                <a:sym typeface="Merriweather"/>
              </a:rPr>
              <a:t>HARP V.H.</a:t>
            </a:r>
          </a:p>
          <a:p>
            <a:pPr marL="0" marR="0" lvl="0" indent="0" algn="l" rtl="0">
              <a:spcBef>
                <a:spcPts val="0"/>
              </a:spcBef>
              <a:buClr>
                <a:schemeClr val="accent3"/>
              </a:buClr>
              <a:buSzPct val="95000"/>
              <a:buNone/>
            </a:pPr>
            <a:r>
              <a:rPr lang="en-US" sz="1800" i="1" dirty="0" smtClean="0">
                <a:solidFill>
                  <a:schemeClr val="dk1"/>
                </a:solidFill>
                <a:latin typeface="Merriweather"/>
                <a:ea typeface="Merriweather"/>
                <a:cs typeface="Merriweather"/>
                <a:sym typeface="Merriweather"/>
              </a:rPr>
              <a:t>“The university is committed to selection processes that are open, fair, transparent, and clearly communicated. Timely communication regarding the status of candidates and appointees is also a priority.”</a:t>
            </a:r>
          </a:p>
          <a:p>
            <a:pPr marL="0" marR="0" lvl="0" indent="0" algn="l" rtl="0">
              <a:spcBef>
                <a:spcPts val="0"/>
              </a:spcBef>
              <a:buClr>
                <a:schemeClr val="accent3"/>
              </a:buClr>
              <a:buSzPct val="95000"/>
              <a:buNone/>
            </a:pPr>
            <a:endParaRPr lang="en-US" sz="1800" dirty="0" smtClean="0">
              <a:solidFill>
                <a:schemeClr val="dk1"/>
              </a:solidFill>
              <a:latin typeface="Merriweather"/>
              <a:ea typeface="Merriweather"/>
              <a:cs typeface="Merriweather"/>
              <a:sym typeface="Merriweather"/>
            </a:endParaRPr>
          </a:p>
          <a:p>
            <a:pPr marL="0" marR="0" lvl="0" indent="0" algn="l" rtl="0">
              <a:spcBef>
                <a:spcPts val="0"/>
              </a:spcBef>
              <a:buClr>
                <a:schemeClr val="accent3"/>
              </a:buClr>
              <a:buSzPct val="95000"/>
              <a:buNone/>
            </a:pPr>
            <a:r>
              <a:rPr lang="en-US" sz="1800" b="1" u="none" strike="noStrike" cap="none" baseline="0" dirty="0" smtClean="0">
                <a:solidFill>
                  <a:schemeClr val="dk1"/>
                </a:solidFill>
                <a:latin typeface="Merriweather"/>
                <a:ea typeface="Merriweather"/>
                <a:cs typeface="Merriweather"/>
                <a:sym typeface="Merriweather"/>
              </a:rPr>
              <a:t>V.H.1.</a:t>
            </a:r>
            <a:r>
              <a:rPr lang="en-US" sz="1800" b="1" u="none" strike="noStrike" cap="none" dirty="0" smtClean="0">
                <a:solidFill>
                  <a:schemeClr val="dk1"/>
                </a:solidFill>
                <a:latin typeface="Merriweather"/>
                <a:ea typeface="Merriweather"/>
                <a:cs typeface="Merriweather"/>
                <a:sym typeface="Merriweather"/>
              </a:rPr>
              <a:t> Part-Time Contingent Faculty</a:t>
            </a:r>
          </a:p>
          <a:p>
            <a:pPr marL="0" marR="0" lvl="0" indent="0" algn="l" rtl="0">
              <a:spcBef>
                <a:spcPts val="0"/>
              </a:spcBef>
              <a:buClr>
                <a:schemeClr val="accent3"/>
              </a:buClr>
              <a:buSzPct val="95000"/>
              <a:buNone/>
            </a:pPr>
            <a:r>
              <a:rPr lang="en-US" sz="1800" i="1" baseline="0" dirty="0" smtClean="0">
                <a:solidFill>
                  <a:schemeClr val="dk1"/>
                </a:solidFill>
                <a:latin typeface="Merriweather"/>
                <a:ea typeface="Merriweather"/>
                <a:cs typeface="Merriweather"/>
                <a:sym typeface="Merriweather"/>
              </a:rPr>
              <a:t>“The Chair shall make recommendations on</a:t>
            </a:r>
            <a:r>
              <a:rPr lang="en-US" sz="1800" i="1" dirty="0" smtClean="0">
                <a:solidFill>
                  <a:schemeClr val="dk1"/>
                </a:solidFill>
                <a:latin typeface="Merriweather"/>
                <a:ea typeface="Merriweather"/>
                <a:cs typeface="Merriweather"/>
                <a:sym typeface="Merriweather"/>
              </a:rPr>
              <a:t> the appointment of all new part-time temporary contingent faculty members to the Dean.  To make the recommendation, the Chair completes a Request to Hire in the applicant tracking system, and forward it to the Dean’s Office and Human Resources for approval.”</a:t>
            </a:r>
          </a:p>
          <a:p>
            <a:pPr marL="0" marR="0" lvl="0" indent="0" algn="l" rtl="0">
              <a:spcBef>
                <a:spcPts val="0"/>
              </a:spcBef>
              <a:buClr>
                <a:schemeClr val="accent3"/>
              </a:buClr>
              <a:buSzPct val="95000"/>
              <a:buNone/>
            </a:pPr>
            <a:endParaRPr lang="en-US" sz="1800" b="0" i="1" u="none" strike="noStrike" cap="none" baseline="0" dirty="0">
              <a:solidFill>
                <a:schemeClr val="dk1"/>
              </a:solidFill>
              <a:latin typeface="Merriweather"/>
              <a:ea typeface="Merriweather"/>
              <a:cs typeface="Merriweather"/>
              <a:sym typeface="Merriweather"/>
            </a:endParaRPr>
          </a:p>
          <a:p>
            <a:pPr marL="285750" indent="-285750">
              <a:spcBef>
                <a:spcPts val="0"/>
              </a:spcBef>
              <a:buSzPct val="95000"/>
            </a:pPr>
            <a:r>
              <a:rPr lang="en-US" sz="2400" dirty="0" smtClean="0">
                <a:solidFill>
                  <a:schemeClr val="dk1"/>
                </a:solidFill>
                <a:latin typeface="Merriweather"/>
                <a:ea typeface="Merriweather"/>
                <a:cs typeface="Merriweather"/>
                <a:sym typeface="Merriweather"/>
              </a:rPr>
              <a:t>What does this mean??? (see next slide)</a:t>
            </a:r>
            <a:endParaRPr lang="en-US" sz="2400" b="0" u="none" strike="noStrike" cap="none" baseline="0" dirty="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52400" y="76200"/>
            <a:ext cx="8686800" cy="1371601"/>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dirty="0" smtClean="0">
                <a:solidFill>
                  <a:schemeClr val="dk2"/>
                </a:solidFill>
                <a:latin typeface="Calibri"/>
                <a:ea typeface="Calibri"/>
                <a:cs typeface="Calibri"/>
                <a:sym typeface="Calibri"/>
              </a:rPr>
              <a:t>Adjunct Lecturer – </a:t>
            </a:r>
            <a:br>
              <a:rPr lang="en-US" sz="5000" b="0" i="0" u="none" strike="noStrike" cap="none" baseline="0" dirty="0" smtClean="0">
                <a:solidFill>
                  <a:schemeClr val="dk2"/>
                </a:solidFill>
                <a:latin typeface="Calibri"/>
                <a:ea typeface="Calibri"/>
                <a:cs typeface="Calibri"/>
                <a:sym typeface="Calibri"/>
              </a:rPr>
            </a:br>
            <a:r>
              <a:rPr lang="en-US" sz="5000" b="0" i="0" u="none" strike="noStrike" cap="none" baseline="0" dirty="0" smtClean="0">
                <a:solidFill>
                  <a:schemeClr val="dk2"/>
                </a:solidFill>
                <a:latin typeface="Calibri"/>
                <a:ea typeface="Calibri"/>
                <a:cs typeface="Calibri"/>
                <a:sym typeface="Calibri"/>
              </a:rPr>
              <a:t>Request</a:t>
            </a:r>
            <a:r>
              <a:rPr lang="en-US" sz="5000" b="0" i="0" u="none" strike="noStrike" cap="none" dirty="0" smtClean="0">
                <a:solidFill>
                  <a:schemeClr val="dk2"/>
                </a:solidFill>
                <a:latin typeface="Calibri"/>
                <a:ea typeface="Calibri"/>
                <a:cs typeface="Calibri"/>
                <a:sym typeface="Calibri"/>
              </a:rPr>
              <a:t> to Hire Process</a:t>
            </a:r>
            <a:endParaRPr lang="en-US" sz="5000" b="0" i="0" u="none" strike="noStrike" cap="none" baseline="0" dirty="0">
              <a:solidFill>
                <a:schemeClr val="dk2"/>
              </a:solidFill>
              <a:latin typeface="Calibri"/>
              <a:ea typeface="Calibri"/>
              <a:cs typeface="Calibri"/>
              <a:sym typeface="Calibri"/>
            </a:endParaRPr>
          </a:p>
        </p:txBody>
      </p:sp>
      <p:sp>
        <p:nvSpPr>
          <p:cNvPr id="116" name="Shape 116"/>
          <p:cNvSpPr txBox="1">
            <a:spLocks noGrp="1"/>
          </p:cNvSpPr>
          <p:nvPr>
            <p:ph type="body" idx="1"/>
          </p:nvPr>
        </p:nvSpPr>
        <p:spPr>
          <a:xfrm>
            <a:off x="381000" y="1447800"/>
            <a:ext cx="8305800" cy="52578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0" u="none" strike="noStrike" cap="none" baseline="0" dirty="0" smtClean="0">
                <a:solidFill>
                  <a:schemeClr val="dk1"/>
                </a:solidFill>
                <a:latin typeface="Merriweather"/>
                <a:ea typeface="Merriweather"/>
                <a:cs typeface="Merriweather"/>
                <a:sym typeface="Merriweather"/>
              </a:rPr>
              <a:t>Must have Hiring Manager access to Interview Exchange – contact HR</a:t>
            </a:r>
          </a:p>
          <a:p>
            <a:pPr marL="274320" marR="0" lvl="0" indent="-274320" algn="l" rtl="0">
              <a:spcBef>
                <a:spcPts val="0"/>
              </a:spcBef>
              <a:buClr>
                <a:schemeClr val="accent3"/>
              </a:buClr>
              <a:buSzPct val="95000"/>
              <a:buFont typeface="Noto Symbol"/>
              <a:buChar char="●"/>
            </a:pPr>
            <a:r>
              <a:rPr lang="en-US" sz="2600" dirty="0" smtClean="0">
                <a:solidFill>
                  <a:schemeClr val="dk1"/>
                </a:solidFill>
                <a:latin typeface="Merriweather"/>
                <a:ea typeface="Merriweather"/>
                <a:cs typeface="Merriweather"/>
                <a:sym typeface="Merriweather"/>
              </a:rPr>
              <a:t>Click on candidate’s name - Recommendation</a:t>
            </a:r>
            <a:endParaRPr lang="en-US" sz="2600" b="0" i="0" u="none" strike="noStrike" cap="none" baseline="0" dirty="0">
              <a:solidFill>
                <a:schemeClr val="dk1"/>
              </a:solidFill>
              <a:latin typeface="Merriweather"/>
              <a:ea typeface="Merriweather"/>
              <a:cs typeface="Merriweather"/>
              <a:sym typeface="Merriweather"/>
            </a:endParaRPr>
          </a:p>
          <a:p>
            <a:pPr marL="274320" marR="0" lvl="0" indent="-274320" algn="l" rtl="0">
              <a:spcBef>
                <a:spcPts val="520"/>
              </a:spcBef>
              <a:buClr>
                <a:schemeClr val="accent3"/>
              </a:buClr>
              <a:buSzPct val="95000"/>
              <a:buFont typeface="Noto Symbol"/>
              <a:buChar char="●"/>
            </a:pPr>
            <a:r>
              <a:rPr lang="en-US" sz="2600" b="0" i="0" u="none" strike="noStrike" cap="none" baseline="0" dirty="0" smtClean="0">
                <a:solidFill>
                  <a:schemeClr val="dk1"/>
                </a:solidFill>
                <a:latin typeface="Merriweather"/>
                <a:ea typeface="Merriweather"/>
                <a:cs typeface="Merriweather"/>
                <a:sym typeface="Merriweather"/>
              </a:rPr>
              <a:t>Title of Request-to-Hire</a:t>
            </a:r>
            <a:r>
              <a:rPr lang="en-US" sz="2600" b="0" i="0" u="none" strike="noStrike" cap="none" dirty="0" smtClean="0">
                <a:solidFill>
                  <a:schemeClr val="dk1"/>
                </a:solidFill>
                <a:latin typeface="Merriweather"/>
                <a:ea typeface="Merriweather"/>
                <a:cs typeface="Merriweather"/>
                <a:sym typeface="Merriweather"/>
              </a:rPr>
              <a:t> (RTH) should be:</a:t>
            </a:r>
          </a:p>
          <a:p>
            <a:pPr lvl="1" indent="-274320">
              <a:spcBef>
                <a:spcPts val="520"/>
              </a:spcBef>
              <a:buClr>
                <a:schemeClr val="accent3"/>
              </a:buClr>
              <a:buSzPct val="95000"/>
            </a:pPr>
            <a:r>
              <a:rPr lang="en-US" sz="2600" baseline="0" dirty="0" smtClean="0">
                <a:solidFill>
                  <a:schemeClr val="dk1"/>
                </a:solidFill>
                <a:latin typeface="Merriweather"/>
                <a:ea typeface="Merriweather"/>
                <a:cs typeface="Merriweather"/>
                <a:sym typeface="Merriweather"/>
              </a:rPr>
              <a:t>Last</a:t>
            </a:r>
            <a:r>
              <a:rPr lang="en-US" sz="2600" dirty="0" smtClean="0">
                <a:solidFill>
                  <a:schemeClr val="dk1"/>
                </a:solidFill>
                <a:latin typeface="Merriweather"/>
                <a:ea typeface="Merriweather"/>
                <a:cs typeface="Merriweather"/>
                <a:sym typeface="Merriweather"/>
              </a:rPr>
              <a:t> Name, First Name – Adjunct Lecturer (</a:t>
            </a:r>
            <a:r>
              <a:rPr lang="en-US" sz="2600" dirty="0" err="1" smtClean="0">
                <a:solidFill>
                  <a:schemeClr val="dk1"/>
                </a:solidFill>
                <a:latin typeface="Merriweather"/>
                <a:ea typeface="Merriweather"/>
                <a:cs typeface="Merriweather"/>
                <a:sym typeface="Merriweather"/>
              </a:rPr>
              <a:t>Dept</a:t>
            </a:r>
            <a:r>
              <a:rPr lang="en-US" sz="2600" dirty="0" smtClean="0">
                <a:solidFill>
                  <a:schemeClr val="dk1"/>
                </a:solidFill>
                <a:latin typeface="Merriweather"/>
                <a:ea typeface="Merriweather"/>
                <a:cs typeface="Merriweather"/>
                <a:sym typeface="Merriweather"/>
              </a:rPr>
              <a:t>)</a:t>
            </a:r>
            <a:endParaRPr lang="en-US" sz="2600" u="sng" dirty="0" smtClean="0">
              <a:solidFill>
                <a:schemeClr val="hlink"/>
              </a:solidFill>
              <a:latin typeface="Merriweather"/>
              <a:ea typeface="Merriweather"/>
              <a:cs typeface="Merriweather"/>
              <a:sym typeface="Merriweather"/>
            </a:endParaRPr>
          </a:p>
          <a:p>
            <a:pPr indent="-274320">
              <a:buSzPct val="95000"/>
            </a:pPr>
            <a:r>
              <a:rPr lang="en-US" sz="2600" b="0" i="0" strike="noStrike" cap="none" baseline="0" dirty="0" smtClean="0">
                <a:solidFill>
                  <a:schemeClr val="tx1"/>
                </a:solidFill>
                <a:latin typeface="Merriweather"/>
                <a:ea typeface="Merriweather"/>
                <a:cs typeface="Merriweather"/>
                <a:sym typeface="Merriweather"/>
              </a:rPr>
              <a:t>Add approvers/Route</a:t>
            </a:r>
            <a:r>
              <a:rPr lang="en-US" sz="2600" b="0" i="0" strike="noStrike" cap="none" dirty="0" smtClean="0">
                <a:solidFill>
                  <a:schemeClr val="tx1"/>
                </a:solidFill>
                <a:latin typeface="Merriweather"/>
                <a:ea typeface="Merriweather"/>
                <a:cs typeface="Merriweather"/>
                <a:sym typeface="Merriweather"/>
              </a:rPr>
              <a:t> for approval as follows (this assumes creation is by Department Secretary):</a:t>
            </a:r>
          </a:p>
          <a:p>
            <a:pPr lvl="1" indent="-274320">
              <a:buSzPct val="95000"/>
            </a:pPr>
            <a:r>
              <a:rPr lang="en-US" sz="1800" dirty="0" smtClean="0">
                <a:solidFill>
                  <a:schemeClr val="tx1"/>
                </a:solidFill>
                <a:latin typeface="Merriweather"/>
                <a:ea typeface="Merriweather"/>
                <a:cs typeface="Merriweather"/>
                <a:sym typeface="Merriweather"/>
              </a:rPr>
              <a:t>Chair – to confirm details of RTH</a:t>
            </a:r>
          </a:p>
          <a:p>
            <a:pPr lvl="1" indent="-274320">
              <a:buSzPct val="95000"/>
            </a:pPr>
            <a:r>
              <a:rPr lang="en-US" sz="1800" b="0" i="0" strike="noStrike" cap="none" dirty="0" smtClean="0">
                <a:solidFill>
                  <a:schemeClr val="tx1"/>
                </a:solidFill>
                <a:latin typeface="Merriweather"/>
                <a:ea typeface="Merriweather"/>
                <a:cs typeface="Merriweather"/>
                <a:sym typeface="Merriweather"/>
              </a:rPr>
              <a:t>Human Resources (Leah Betts) – to initiate pre-employment screen</a:t>
            </a:r>
          </a:p>
          <a:p>
            <a:pPr lvl="1" indent="-274320">
              <a:buSzPct val="95000"/>
            </a:pPr>
            <a:r>
              <a:rPr lang="en-US" sz="1800" dirty="0" smtClean="0">
                <a:solidFill>
                  <a:schemeClr val="tx1"/>
                </a:solidFill>
                <a:latin typeface="Merriweather"/>
                <a:ea typeface="Merriweather"/>
                <a:cs typeface="Merriweather"/>
                <a:sym typeface="Merriweather"/>
              </a:rPr>
              <a:t>Dean’s Secretary – to initiate appointment letter</a:t>
            </a:r>
          </a:p>
          <a:p>
            <a:pPr lvl="1" indent="-274320">
              <a:buSzPct val="95000"/>
            </a:pPr>
            <a:r>
              <a:rPr lang="en-US" sz="1800" b="0" i="0" strike="noStrike" cap="none" dirty="0" smtClean="0">
                <a:solidFill>
                  <a:schemeClr val="tx1"/>
                </a:solidFill>
                <a:latin typeface="Merriweather"/>
                <a:ea typeface="Merriweather"/>
                <a:cs typeface="Merriweather"/>
                <a:sym typeface="Merriweather"/>
              </a:rPr>
              <a:t>Dean – to confirm approval</a:t>
            </a:r>
          </a:p>
          <a:p>
            <a:pPr lvl="1" indent="-274320">
              <a:buSzPct val="95000"/>
            </a:pPr>
            <a:r>
              <a:rPr lang="en-US" sz="1800" dirty="0" smtClean="0">
                <a:solidFill>
                  <a:schemeClr val="tx1"/>
                </a:solidFill>
                <a:latin typeface="Merriweather"/>
                <a:ea typeface="Merriweather"/>
                <a:cs typeface="Merriweather"/>
                <a:sym typeface="Merriweather"/>
              </a:rPr>
              <a:t>Provost Secretary – for advisory purposes</a:t>
            </a:r>
          </a:p>
          <a:p>
            <a:pPr lvl="1" indent="-274320">
              <a:buSzPct val="95000"/>
            </a:pPr>
            <a:r>
              <a:rPr lang="en-US" sz="1800" b="0" i="0" strike="noStrike" cap="none" dirty="0" smtClean="0">
                <a:solidFill>
                  <a:schemeClr val="tx1"/>
                </a:solidFill>
                <a:latin typeface="Merriweather"/>
                <a:ea typeface="Merriweather"/>
                <a:cs typeface="Merriweather"/>
                <a:sym typeface="Merriweather"/>
              </a:rPr>
              <a:t>Human Resources (Leah Betts) – to upload signed appointment letter and to close the RTH</a:t>
            </a:r>
            <a:endParaRPr lang="en-US" sz="1800" b="0" i="0" strike="noStrike" cap="none" dirty="0" smtClean="0">
              <a:solidFill>
                <a:schemeClr val="tx1"/>
              </a:solidFill>
              <a:latin typeface="Merriweather"/>
              <a:ea typeface="Merriweather"/>
              <a:cs typeface="Merriweather"/>
              <a:sym typeface="Merriweathe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dirty="0" smtClean="0">
                <a:solidFill>
                  <a:schemeClr val="dk2"/>
                </a:solidFill>
                <a:latin typeface="Calibri"/>
                <a:ea typeface="Calibri"/>
                <a:cs typeface="Calibri"/>
                <a:sym typeface="Calibri"/>
              </a:rPr>
              <a:t>Q&amp;A</a:t>
            </a:r>
            <a:endParaRPr lang="en-US" sz="5000" b="0" i="0" u="none" strike="noStrike" cap="none" baseline="0" dirty="0">
              <a:solidFill>
                <a:schemeClr val="dk2"/>
              </a:solidFill>
              <a:latin typeface="Calibri"/>
              <a:ea typeface="Calibri"/>
              <a:cs typeface="Calibri"/>
              <a:sym typeface="Calibri"/>
            </a:endParaRPr>
          </a:p>
        </p:txBody>
      </p:sp>
      <p:sp>
        <p:nvSpPr>
          <p:cNvPr id="134" name="Shape 134"/>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1" u="none" strike="noStrike" cap="none" baseline="0" dirty="0" smtClean="0">
                <a:solidFill>
                  <a:schemeClr val="dk1"/>
                </a:solidFill>
                <a:latin typeface="Merriweather"/>
                <a:ea typeface="Merriweather"/>
                <a:cs typeface="Merriweather"/>
                <a:sym typeface="Merriweather"/>
              </a:rPr>
              <a:t>Note – part-time professionals follows the same process with the addition</a:t>
            </a:r>
            <a:r>
              <a:rPr lang="en-US" sz="2600" b="0" i="1" u="none" strike="noStrike" cap="none" dirty="0" smtClean="0">
                <a:solidFill>
                  <a:schemeClr val="dk1"/>
                </a:solidFill>
                <a:latin typeface="Merriweather"/>
                <a:ea typeface="Merriweather"/>
                <a:cs typeface="Merriweather"/>
                <a:sym typeface="Merriweather"/>
              </a:rPr>
              <a:t> of the divisional VP added as an approver.</a:t>
            </a:r>
            <a:endParaRPr lang="en-US" sz="2600" b="0" i="1" u="none" strike="noStrike" cap="none" baseline="0" dirty="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Best Practices</a:t>
            </a:r>
          </a:p>
        </p:txBody>
      </p:sp>
      <p:sp>
        <p:nvSpPr>
          <p:cNvPr id="140" name="Shape 140"/>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Successful Searches rely on comprehensive recruitment efforts</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Update department website</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Use social media – it’s free!</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Confirm placement of ads</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Stick to the rubric</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Search committee composition</a:t>
            </a:r>
          </a:p>
          <a:p>
            <a:pPr marL="274320" marR="0" lvl="0" indent="-274320" algn="l" rtl="0">
              <a:spcBef>
                <a:spcPts val="520"/>
              </a:spcBef>
              <a:buClr>
                <a:schemeClr val="accent3"/>
              </a:buClr>
              <a:buSzPct val="95000"/>
              <a:buFont typeface="Noto Symbol"/>
              <a:buChar char="●"/>
            </a:pPr>
            <a:r>
              <a:rPr lang="en-US" sz="2600" b="0" i="0" u="none" strike="noStrike" cap="none" baseline="0">
                <a:solidFill>
                  <a:schemeClr val="dk1"/>
                </a:solidFill>
                <a:latin typeface="Merriweather"/>
                <a:ea typeface="Merriweather"/>
                <a:cs typeface="Merriweather"/>
                <a:sym typeface="Merriweather"/>
              </a:rPr>
              <a:t>Others</a:t>
            </a:r>
            <a:r>
              <a:rPr lang="en-US" sz="2600">
                <a:solidFill>
                  <a:schemeClr val="dk1"/>
                </a:solidFill>
                <a:latin typeface="Merriweather"/>
                <a:ea typeface="Merriweather"/>
                <a:cs typeface="Merriweather"/>
                <a:sym typeface="Merriweather"/>
              </a:rPr>
              <a:t>?</a:t>
            </a:r>
          </a:p>
          <a:p>
            <a:pPr marL="274320" marR="0" lvl="0" indent="-117475" algn="l" rtl="0">
              <a:spcBef>
                <a:spcPts val="520"/>
              </a:spcBef>
              <a:buClr>
                <a:schemeClr val="accent3"/>
              </a:buClr>
              <a:buFont typeface="Noto Symbol"/>
              <a:buNone/>
            </a:pPr>
            <a:endParaRPr sz="2600" b="0" i="0" u="none" strike="noStrike" cap="none" baseline="0">
              <a:solidFill>
                <a:schemeClr val="dk1"/>
              </a:solidFill>
              <a:latin typeface="Merriweather"/>
              <a:ea typeface="Merriweather"/>
              <a:cs typeface="Merriweather"/>
              <a:sym typeface="Merriweather"/>
            </a:endParaRPr>
          </a:p>
        </p:txBody>
      </p:sp>
    </p:spTree>
  </p:cSld>
  <p:clrMapOvr>
    <a:masterClrMapping/>
  </p:clrMapOvr>
  <p:transition spd="slow">
    <p:cut/>
  </p:transition>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475</Words>
  <Application>Microsoft Office PowerPoint</Application>
  <PresentationFormat>On-screen Show (4:3)</PresentationFormat>
  <Paragraphs>49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Adjunct Lecturer Recruitment &amp; Selection</vt:lpstr>
      <vt:lpstr>Agenda</vt:lpstr>
      <vt:lpstr>HARP V.F.</vt:lpstr>
      <vt:lpstr>Adjunct Lecturer -Posting</vt:lpstr>
      <vt:lpstr>Adjunct Lecturer – Selection Process</vt:lpstr>
      <vt:lpstr>Adjunct Lecturer –  Request to Hire Process</vt:lpstr>
      <vt:lpstr>Q&amp;A</vt:lpstr>
      <vt:lpstr>Best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Adjunct Lecturer Recruitment &amp; Selection</dc:title>
  <dc:creator>Jodi L Rzepka</dc:creator>
  <cp:lastModifiedBy>SUNY Fredonia</cp:lastModifiedBy>
  <cp:revision>3</cp:revision>
  <cp:lastPrinted>2015-08-03T13:01:26Z</cp:lastPrinted>
  <dcterms:modified xsi:type="dcterms:W3CDTF">2015-08-03T13:27:00Z</dcterms:modified>
</cp:coreProperties>
</file>